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82" r:id="rId2"/>
    <p:sldId id="387" r:id="rId3"/>
    <p:sldId id="381" r:id="rId4"/>
    <p:sldId id="379" r:id="rId5"/>
  </p:sldIdLst>
  <p:sldSz cx="9144000" cy="6858000" type="screen4x3"/>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951DB-202E-4732-A8F9-CA8834D99F5F}" v="1" dt="2022-07-07T00:55:34.8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10" autoAdjust="0"/>
    <p:restoredTop sz="90652" autoAdjust="0"/>
  </p:normalViewPr>
  <p:slideViewPr>
    <p:cSldViewPr snapToGrid="0">
      <p:cViewPr varScale="1">
        <p:scale>
          <a:sx n="67" d="100"/>
          <a:sy n="67" d="100"/>
        </p:scale>
        <p:origin x="736" y="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427"/>
          </a:xfrm>
          <a:prstGeom prst="rect">
            <a:avLst/>
          </a:prstGeom>
        </p:spPr>
        <p:txBody>
          <a:bodyPr vert="horz" lIns="91440" tIns="45720" rIns="91440" bIns="45720" rtlCol="0"/>
          <a:lstStyle>
            <a:lvl1pPr algn="r">
              <a:defRPr sz="1200"/>
            </a:lvl1pPr>
          </a:lstStyle>
          <a:p>
            <a:fld id="{15366909-E07A-4DE7-A8E5-23FB9C25A5F1}" type="datetimeFigureOut">
              <a:rPr kumimoji="1" lang="ja-JP" altLang="en-US" smtClean="0"/>
              <a:t>2023/3/8</a:t>
            </a:fld>
            <a:endParaRPr kumimoji="1" lang="ja-JP" altLang="en-US"/>
          </a:p>
        </p:txBody>
      </p:sp>
      <p:sp>
        <p:nvSpPr>
          <p:cNvPr id="4" name="スライド イメージ プレースホルダー 3"/>
          <p:cNvSpPr>
            <a:spLocks noGrp="1" noRot="1" noChangeAspect="1"/>
          </p:cNvSpPr>
          <p:nvPr>
            <p:ph type="sldImg" idx="2"/>
          </p:nvPr>
        </p:nvSpPr>
        <p:spPr>
          <a:xfrm>
            <a:off x="1206500" y="1233488"/>
            <a:ext cx="4445000" cy="3333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824"/>
            <a:ext cx="2971800" cy="49542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824"/>
            <a:ext cx="2971800" cy="495426"/>
          </a:xfrm>
          <a:prstGeom prst="rect">
            <a:avLst/>
          </a:prstGeom>
        </p:spPr>
        <p:txBody>
          <a:bodyPr vert="horz" lIns="91440" tIns="45720" rIns="91440" bIns="45720" rtlCol="0" anchor="b"/>
          <a:lstStyle>
            <a:lvl1pPr algn="r">
              <a:defRPr sz="1200"/>
            </a:lvl1pPr>
          </a:lstStyle>
          <a:p>
            <a:fld id="{8ED68054-69B8-4465-860F-7E1BBE6E3399}" type="slidenum">
              <a:rPr kumimoji="1" lang="ja-JP" altLang="en-US" smtClean="0"/>
              <a:t>‹#›</a:t>
            </a:fld>
            <a:endParaRPr kumimoji="1" lang="ja-JP" altLang="en-US"/>
          </a:p>
        </p:txBody>
      </p:sp>
    </p:spTree>
    <p:extLst>
      <p:ext uri="{BB962C8B-B14F-4D97-AF65-F5344CB8AC3E}">
        <p14:creationId xmlns:p14="http://schemas.microsoft.com/office/powerpoint/2010/main" val="25661982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8ED68054-69B8-4465-860F-7E1BBE6E3399}"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EE8C300-099D-5A70-C1C7-85C5E448791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6890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ED68054-69B8-4465-860F-7E1BBE6E3399}" type="slidenum">
              <a:rPr kumimoji="1" lang="ja-JP" altLang="en-US" smtClean="0"/>
              <a:t>2</a:t>
            </a:fld>
            <a:endParaRPr kumimoji="1" lang="ja-JP" altLang="en-US"/>
          </a:p>
        </p:txBody>
      </p:sp>
    </p:spTree>
    <p:extLst>
      <p:ext uri="{BB962C8B-B14F-4D97-AF65-F5344CB8AC3E}">
        <p14:creationId xmlns:p14="http://schemas.microsoft.com/office/powerpoint/2010/main" val="94068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8ED68054-69B8-4465-860F-7E1BBE6E3399}" type="slidenum">
              <a:rPr kumimoji="1" lang="ja-JP" altLang="en-US" smtClean="0"/>
              <a:t>3</a:t>
            </a:fld>
            <a:endParaRPr kumimoji="1" lang="ja-JP" altLang="en-US"/>
          </a:p>
        </p:txBody>
      </p:sp>
      <p:sp>
        <p:nvSpPr>
          <p:cNvPr id="6" name="ノート プレースホルダー 5">
            <a:extLst>
              <a:ext uri="{FF2B5EF4-FFF2-40B4-BE49-F238E27FC236}">
                <a16:creationId xmlns:a16="http://schemas.microsoft.com/office/drawing/2014/main" id="{B0E32E1D-04CC-6250-9C64-6817ED22DF7C}"/>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76046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8ED68054-69B8-4465-860F-7E1BBE6E3399}" type="slidenum">
              <a:rPr kumimoji="1" lang="ja-JP" altLang="en-US" smtClean="0"/>
              <a:t>4</a:t>
            </a:fld>
            <a:endParaRPr kumimoji="1" lang="ja-JP" altLang="en-US"/>
          </a:p>
        </p:txBody>
      </p:sp>
      <p:sp>
        <p:nvSpPr>
          <p:cNvPr id="6" name="ノート プレースホルダー 5">
            <a:extLst>
              <a:ext uri="{FF2B5EF4-FFF2-40B4-BE49-F238E27FC236}">
                <a16:creationId xmlns:a16="http://schemas.microsoft.com/office/drawing/2014/main" id="{4DEA4895-49C2-E0DB-54CB-0016729EE12C}"/>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200374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422613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228580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81551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362566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38715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383806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26414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255351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109883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289153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3F092D-448F-4D6F-83A9-2AD7E7D6B82D}" type="datetimeFigureOut">
              <a:rPr kumimoji="1" lang="ja-JP" altLang="en-US" smtClean="0"/>
              <a:t>2023/3/8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367708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F092D-448F-4D6F-83A9-2AD7E7D6B82D}" type="datetimeFigureOut">
              <a:rPr kumimoji="1" lang="ja-JP" altLang="en-US" smtClean="0"/>
              <a:t>2023/3/8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DC053-5DD8-479E-BAFD-222F9ED85478}" type="slidenum">
              <a:rPr kumimoji="1" lang="ja-JP" altLang="en-US" smtClean="0"/>
              <a:t>‹#›</a:t>
            </a:fld>
            <a:endParaRPr kumimoji="1" lang="ja-JP" altLang="en-US"/>
          </a:p>
        </p:txBody>
      </p:sp>
    </p:spTree>
    <p:extLst>
      <p:ext uri="{BB962C8B-B14F-4D97-AF65-F5344CB8AC3E}">
        <p14:creationId xmlns:p14="http://schemas.microsoft.com/office/powerpoint/2010/main" val="494075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picpedia.org/highway-signs/l/learning.html" TargetMode="Externa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CC6F667-9D8D-0571-1031-5574FBDD863F}"/>
              </a:ext>
            </a:extLst>
          </p:cNvPr>
          <p:cNvSpPr txBox="1"/>
          <p:nvPr/>
        </p:nvSpPr>
        <p:spPr>
          <a:xfrm>
            <a:off x="12245" y="135657"/>
            <a:ext cx="9110186" cy="461665"/>
          </a:xfrm>
          <a:prstGeom prst="rect">
            <a:avLst/>
          </a:prstGeom>
          <a:noFill/>
        </p:spPr>
        <p:txBody>
          <a:bodyPr wrap="none" rtlCol="0">
            <a:spAutoFit/>
          </a:bodyPr>
          <a:lstStyle/>
          <a:p>
            <a:r>
              <a:rPr kumimoji="1" lang="ja-JP" altLang="en-US" sz="2400" b="1" dirty="0">
                <a:solidFill>
                  <a:schemeClr val="accent1">
                    <a:lumMod val="50000"/>
                  </a:schemeClr>
                </a:solidFill>
                <a:latin typeface="メイリオ" panose="020B0604030504040204" pitchFamily="50" charset="-128"/>
                <a:ea typeface="メイリオ" panose="020B0604030504040204" pitchFamily="50" charset="-128"/>
              </a:rPr>
              <a:t>金農・野球部員が卒業後、社会人で活躍するための基礎力とは？</a:t>
            </a:r>
          </a:p>
        </p:txBody>
      </p:sp>
      <p:sp>
        <p:nvSpPr>
          <p:cNvPr id="11" name="正方形/長方形 10">
            <a:extLst>
              <a:ext uri="{FF2B5EF4-FFF2-40B4-BE49-F238E27FC236}">
                <a16:creationId xmlns:a16="http://schemas.microsoft.com/office/drawing/2014/main" id="{AE824A22-3FF9-8C04-6F1D-7E934F13D5D8}"/>
              </a:ext>
            </a:extLst>
          </p:cNvPr>
          <p:cNvSpPr/>
          <p:nvPr/>
        </p:nvSpPr>
        <p:spPr>
          <a:xfrm>
            <a:off x="0" y="558635"/>
            <a:ext cx="9144000" cy="6600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71524E8-4E37-FEDD-83F6-52CA8DD1E77E}"/>
              </a:ext>
            </a:extLst>
          </p:cNvPr>
          <p:cNvSpPr/>
          <p:nvPr/>
        </p:nvSpPr>
        <p:spPr>
          <a:xfrm>
            <a:off x="0" y="615887"/>
            <a:ext cx="9144000" cy="560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D9E4E98F-A73A-9C21-E323-F65DD8A03C47}"/>
              </a:ext>
            </a:extLst>
          </p:cNvPr>
          <p:cNvPicPr>
            <a:picLocks noChangeAspect="1"/>
          </p:cNvPicPr>
          <p:nvPr/>
        </p:nvPicPr>
        <p:blipFill>
          <a:blip r:embed="rId3"/>
          <a:stretch>
            <a:fillRect/>
          </a:stretch>
        </p:blipFill>
        <p:spPr>
          <a:xfrm>
            <a:off x="288470" y="1734739"/>
            <a:ext cx="8550730" cy="4740249"/>
          </a:xfrm>
          <a:prstGeom prst="rect">
            <a:avLst/>
          </a:prstGeom>
        </p:spPr>
      </p:pic>
      <p:sp>
        <p:nvSpPr>
          <p:cNvPr id="4" name="テキスト ボックス 3">
            <a:extLst>
              <a:ext uri="{FF2B5EF4-FFF2-40B4-BE49-F238E27FC236}">
                <a16:creationId xmlns:a16="http://schemas.microsoft.com/office/drawing/2014/main" id="{02AFE919-D9AF-3FD4-9685-09707A825C58}"/>
              </a:ext>
            </a:extLst>
          </p:cNvPr>
          <p:cNvSpPr txBox="1"/>
          <p:nvPr/>
        </p:nvSpPr>
        <p:spPr>
          <a:xfrm>
            <a:off x="6335102" y="6505962"/>
            <a:ext cx="2504098"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出所：経済産業省</a:t>
            </a:r>
            <a:r>
              <a:rPr kumimoji="1" lang="en-US" altLang="ja-JP" sz="1600" dirty="0">
                <a:latin typeface="メイリオ" panose="020B0604030504040204" pitchFamily="50" charset="-128"/>
                <a:ea typeface="メイリオ" panose="020B0604030504040204" pitchFamily="50" charset="-128"/>
              </a:rPr>
              <a:t>HP</a:t>
            </a:r>
            <a:endParaRPr kumimoji="1" lang="ja-JP" altLang="en-US" sz="1600" dirty="0">
              <a:latin typeface="メイリオ" panose="020B0604030504040204" pitchFamily="50" charset="-128"/>
              <a:ea typeface="メイリオ" panose="020B0604030504040204" pitchFamily="50" charset="-128"/>
            </a:endParaRPr>
          </a:p>
        </p:txBody>
      </p:sp>
      <p:sp>
        <p:nvSpPr>
          <p:cNvPr id="6" name="角丸四角形 4">
            <a:extLst>
              <a:ext uri="{FF2B5EF4-FFF2-40B4-BE49-F238E27FC236}">
                <a16:creationId xmlns:a16="http://schemas.microsoft.com/office/drawing/2014/main" id="{040D592B-9007-A8A6-5853-BD6C41581989}"/>
              </a:ext>
            </a:extLst>
          </p:cNvPr>
          <p:cNvSpPr/>
          <p:nvPr/>
        </p:nvSpPr>
        <p:spPr>
          <a:xfrm>
            <a:off x="118696" y="804537"/>
            <a:ext cx="8906608" cy="797627"/>
          </a:xfrm>
          <a:prstGeom prst="roundRect">
            <a:avLst>
              <a:gd name="adj" fmla="val 0"/>
            </a:avLst>
          </a:prstGeom>
          <a:solidFill>
            <a:srgbClr val="99D6EC"/>
          </a:solidFill>
          <a:ln w="25400" cap="flat" cmpd="sng" algn="ctr">
            <a:noFill/>
            <a:prstDash val="solid"/>
          </a:ln>
          <a:effectLst/>
        </p:spPr>
        <p:txBody>
          <a:bodyPr lIns="166154" rIns="166154" anchor="ctr"/>
          <a:lstStyle/>
          <a:p>
            <a:pPr algn="just">
              <a:spcBef>
                <a:spcPts val="554"/>
              </a:spcBef>
              <a:spcAft>
                <a:spcPts val="554"/>
              </a:spcAft>
              <a:tabLst>
                <a:tab pos="1651530" algn="l"/>
              </a:tabLst>
              <a:defRPr/>
            </a:pPr>
            <a:r>
              <a:rPr lang="ja-JP" altLang="en-US" sz="1846" spc="-2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経済産業省が主催した有識者会議により、</a:t>
            </a:r>
            <a:r>
              <a:rPr lang="ja-JP" altLang="en-US" sz="1846" b="1" spc="-2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職場や地域社会で多様な人々と仕事をしていくために必要な基礎的な力を</a:t>
            </a:r>
            <a:r>
              <a:rPr lang="ja-JP" altLang="en-US" sz="1846" spc="-2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46" b="1" spc="-28" dirty="0">
                <a:latin typeface="Meiryo UI" panose="020B0604030504040204" pitchFamily="50" charset="-128"/>
                <a:ea typeface="Meiryo UI" panose="020B0604030504040204" pitchFamily="50" charset="-128"/>
                <a:cs typeface="Meiryo UI" panose="020B0604030504040204" pitchFamily="50" charset="-128"/>
              </a:rPr>
              <a:t>社会人基礎力</a:t>
            </a:r>
            <a:r>
              <a:rPr lang="en-US" altLang="ja-JP" sz="1846" b="1" spc="-28" dirty="0">
                <a:latin typeface="Meiryo UI" panose="020B0604030504040204" pitchFamily="50" charset="-128"/>
                <a:ea typeface="Meiryo UI" panose="020B0604030504040204" pitchFamily="50" charset="-128"/>
                <a:cs typeface="Meiryo UI" panose="020B0604030504040204" pitchFamily="50" charset="-128"/>
              </a:rPr>
              <a:t>(</a:t>
            </a:r>
            <a:r>
              <a:rPr lang="ja-JP" altLang="en-US" sz="1846" b="1" spc="-28" dirty="0">
                <a:latin typeface="Meiryo UI" panose="020B0604030504040204" pitchFamily="50" charset="-128"/>
                <a:ea typeface="Meiryo UI" panose="020B0604030504040204" pitchFamily="50" charset="-128"/>
                <a:cs typeface="Meiryo UI" panose="020B0604030504040204" pitchFamily="50" charset="-128"/>
              </a:rPr>
              <a:t>＝３つの能力・</a:t>
            </a:r>
            <a:r>
              <a:rPr lang="en-US" altLang="ja-JP" sz="1846" b="1" spc="-28" dirty="0">
                <a:latin typeface="Meiryo UI" panose="020B0604030504040204" pitchFamily="50" charset="-128"/>
                <a:ea typeface="Meiryo UI" panose="020B0604030504040204" pitchFamily="50" charset="-128"/>
                <a:cs typeface="Meiryo UI" panose="020B0604030504040204" pitchFamily="50" charset="-128"/>
              </a:rPr>
              <a:t>1</a:t>
            </a:r>
            <a:r>
              <a:rPr lang="ja-JP" altLang="en-US" sz="1846" b="1" spc="-28" dirty="0">
                <a:latin typeface="Meiryo UI" panose="020B0604030504040204" pitchFamily="50" charset="-128"/>
                <a:ea typeface="Meiryo UI" panose="020B0604030504040204" pitchFamily="50" charset="-128"/>
                <a:cs typeface="Meiryo UI" panose="020B0604030504040204" pitchFamily="50" charset="-128"/>
              </a:rPr>
              <a:t>２の能力要素）</a:t>
            </a:r>
            <a:r>
              <a:rPr lang="ja-JP" altLang="en-US" sz="1846" spc="-2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」として定義。</a:t>
            </a:r>
            <a:endParaRPr lang="en-US" altLang="ja-JP" sz="1846" spc="-2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543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E824A22-3FF9-8C04-6F1D-7E934F13D5D8}"/>
              </a:ext>
            </a:extLst>
          </p:cNvPr>
          <p:cNvSpPr/>
          <p:nvPr/>
        </p:nvSpPr>
        <p:spPr>
          <a:xfrm>
            <a:off x="0" y="558635"/>
            <a:ext cx="9144000" cy="6600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71524E8-4E37-FEDD-83F6-52CA8DD1E77E}"/>
              </a:ext>
            </a:extLst>
          </p:cNvPr>
          <p:cNvSpPr/>
          <p:nvPr/>
        </p:nvSpPr>
        <p:spPr>
          <a:xfrm>
            <a:off x="0" y="615887"/>
            <a:ext cx="9144000" cy="560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7">
            <a:extLst>
              <a:ext uri="{FF2B5EF4-FFF2-40B4-BE49-F238E27FC236}">
                <a16:creationId xmlns:a16="http://schemas.microsoft.com/office/drawing/2014/main" id="{F9A3D4F2-330E-1D3B-13D4-D64282E076BE}"/>
              </a:ext>
            </a:extLst>
          </p:cNvPr>
          <p:cNvSpPr txBox="1">
            <a:spLocks noChangeArrowheads="1"/>
          </p:cNvSpPr>
          <p:nvPr/>
        </p:nvSpPr>
        <p:spPr bwMode="auto">
          <a:xfrm>
            <a:off x="46385" y="952987"/>
            <a:ext cx="905122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4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37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32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6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6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1600" b="1" dirty="0">
                <a:latin typeface="メイリオ" panose="020B0604030504040204" pitchFamily="50" charset="-128"/>
                <a:cs typeface="Arial" panose="020B0604020202020204" pitchFamily="34" charset="0"/>
              </a:rPr>
              <a:t>　</a:t>
            </a:r>
            <a:r>
              <a:rPr lang="ja-JP" altLang="en-US" sz="2000" b="1" dirty="0">
                <a:solidFill>
                  <a:srgbClr val="C00000"/>
                </a:solidFill>
                <a:latin typeface="メイリオ" panose="020B0604030504040204" pitchFamily="50" charset="-128"/>
                <a:cs typeface="Arial" panose="020B0604020202020204" pitchFamily="34" charset="0"/>
              </a:rPr>
              <a:t>主体性とは</a:t>
            </a:r>
            <a:endParaRPr lang="en-US" altLang="ja-JP" sz="2000" b="1" dirty="0">
              <a:solidFill>
                <a:srgbClr val="C00000"/>
              </a:solidFill>
              <a:latin typeface="メイリオ" panose="020B0604030504040204" pitchFamily="50" charset="-128"/>
              <a:cs typeface="Arial" panose="020B0604020202020204" pitchFamily="34" charset="0"/>
            </a:endParaRPr>
          </a:p>
          <a:p>
            <a:pPr eaLnBrk="1" hangingPunct="1">
              <a:spcBef>
                <a:spcPct val="0"/>
              </a:spcBef>
              <a:buNone/>
            </a:pPr>
            <a:r>
              <a:rPr lang="ja-JP" altLang="en-US" sz="2000" b="1" dirty="0">
                <a:latin typeface="メイリオ" panose="020B0604030504040204" pitchFamily="50" charset="-128"/>
                <a:cs typeface="Arial" panose="020B0604020202020204" pitchFamily="34" charset="0"/>
              </a:rPr>
              <a:t>　</a:t>
            </a:r>
            <a:r>
              <a:rPr lang="ja-JP" altLang="en-US" sz="2000" dirty="0">
                <a:latin typeface="メイリオ" panose="020B0604030504040204" pitchFamily="50" charset="-128"/>
                <a:cs typeface="Arial" panose="020B0604020202020204" pitchFamily="34" charset="0"/>
              </a:rPr>
              <a:t>自らの意志や判断で動くことのできる能力のこと。</a:t>
            </a:r>
            <a:endParaRPr lang="en-US" altLang="ja-JP" sz="2000" dirty="0">
              <a:latin typeface="メイリオ" panose="020B0604030504040204" pitchFamily="50" charset="-128"/>
              <a:cs typeface="Arial" panose="020B0604020202020204" pitchFamily="34" charset="0"/>
            </a:endParaRPr>
          </a:p>
          <a:p>
            <a:pPr eaLnBrk="1" hangingPunct="1">
              <a:spcBef>
                <a:spcPct val="0"/>
              </a:spcBef>
              <a:buNone/>
            </a:pPr>
            <a:r>
              <a:rPr lang="ja-JP" altLang="en-US" sz="2000" dirty="0">
                <a:latin typeface="メイリオ" panose="020B0604030504040204" pitchFamily="50" charset="-128"/>
                <a:cs typeface="Arial" panose="020B0604020202020204" pitchFamily="34" charset="0"/>
              </a:rPr>
              <a:t>　主体性を身に付けると、仕事に対する責任感が生まれ、周囲からの信頼を</a:t>
            </a:r>
            <a:endParaRPr lang="en-US" altLang="ja-JP" sz="2000" dirty="0">
              <a:latin typeface="メイリオ" panose="020B0604030504040204" pitchFamily="50" charset="-128"/>
              <a:cs typeface="Arial" panose="020B0604020202020204" pitchFamily="34" charset="0"/>
            </a:endParaRPr>
          </a:p>
          <a:p>
            <a:pPr eaLnBrk="1" hangingPunct="1">
              <a:spcBef>
                <a:spcPct val="0"/>
              </a:spcBef>
              <a:buNone/>
            </a:pPr>
            <a:r>
              <a:rPr lang="ja-JP" altLang="en-US" sz="2000" dirty="0">
                <a:latin typeface="メイリオ" panose="020B0604030504040204" pitchFamily="50" charset="-128"/>
                <a:cs typeface="Arial" panose="020B0604020202020204" pitchFamily="34" charset="0"/>
              </a:rPr>
              <a:t>　得ることができる。</a:t>
            </a:r>
            <a:endParaRPr lang="en-US" altLang="ja-JP" sz="2000" b="1" dirty="0">
              <a:latin typeface="メイリオ" panose="020B0604030504040204" pitchFamily="50" charset="-128"/>
              <a:cs typeface="Arial" panose="020B0604020202020204" pitchFamily="34" charset="0"/>
            </a:endParaRPr>
          </a:p>
        </p:txBody>
      </p:sp>
      <p:pic>
        <p:nvPicPr>
          <p:cNvPr id="10" name="図 9">
            <a:extLst>
              <a:ext uri="{FF2B5EF4-FFF2-40B4-BE49-F238E27FC236}">
                <a16:creationId xmlns:a16="http://schemas.microsoft.com/office/drawing/2014/main" id="{1D281E22-475D-FEA4-71FD-54A72A8AE14A}"/>
              </a:ext>
            </a:extLst>
          </p:cNvPr>
          <p:cNvPicPr>
            <a:picLocks noChangeAspect="1"/>
          </p:cNvPicPr>
          <p:nvPr/>
        </p:nvPicPr>
        <p:blipFill>
          <a:blip r:embed="rId3"/>
          <a:stretch>
            <a:fillRect/>
          </a:stretch>
        </p:blipFill>
        <p:spPr>
          <a:xfrm>
            <a:off x="715189" y="2276426"/>
            <a:ext cx="7713620" cy="3251199"/>
          </a:xfrm>
          <a:prstGeom prst="rect">
            <a:avLst/>
          </a:prstGeom>
        </p:spPr>
      </p:pic>
      <p:sp>
        <p:nvSpPr>
          <p:cNvPr id="12" name="テキスト ボックス 9">
            <a:extLst>
              <a:ext uri="{FF2B5EF4-FFF2-40B4-BE49-F238E27FC236}">
                <a16:creationId xmlns:a16="http://schemas.microsoft.com/office/drawing/2014/main" id="{F4092DAA-1315-E8A9-0BC1-83B2359999D0}"/>
              </a:ext>
            </a:extLst>
          </p:cNvPr>
          <p:cNvSpPr txBox="1">
            <a:spLocks noChangeArrowheads="1"/>
          </p:cNvSpPr>
          <p:nvPr/>
        </p:nvSpPr>
        <p:spPr bwMode="auto">
          <a:xfrm>
            <a:off x="873148" y="5641687"/>
            <a:ext cx="7397702" cy="907941"/>
          </a:xfrm>
          <a:prstGeom prst="rect">
            <a:avLst/>
          </a:prstGeom>
          <a:noFill/>
          <a:ln>
            <a:noFill/>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defRPr/>
            </a:pPr>
            <a:r>
              <a:rPr lang="ja-JP" altLang="en-US" sz="2000" b="1" dirty="0">
                <a:latin typeface="メイリオ" panose="020B0604030504040204" pitchFamily="50" charset="-128"/>
                <a:ea typeface="メイリオ" panose="020B0604030504040204" pitchFamily="50" charset="-128"/>
                <a:cs typeface="Arial" panose="020B0604020202020204" pitchFamily="34" charset="0"/>
              </a:rPr>
              <a:t>この２人の意識と行動の違いはどこからくるのでしょうか？</a:t>
            </a:r>
            <a:endParaRPr lang="en-US" altLang="ja-JP" sz="2000" b="1" dirty="0">
              <a:latin typeface="メイリオ" panose="020B0604030504040204" pitchFamily="50" charset="-128"/>
              <a:ea typeface="メイリオ" panose="020B0604030504040204" pitchFamily="50" charset="-128"/>
              <a:cs typeface="Arial" panose="020B0604020202020204" pitchFamily="34" charset="0"/>
            </a:endParaRPr>
          </a:p>
          <a:p>
            <a:pPr algn="ctr">
              <a:lnSpc>
                <a:spcPct val="150000"/>
              </a:lnSpc>
              <a:spcBef>
                <a:spcPct val="0"/>
              </a:spcBef>
              <a:buFontTx/>
              <a:buNone/>
              <a:defRPr/>
            </a:pPr>
            <a:r>
              <a:rPr lang="ja-JP" altLang="en-US" sz="1800" dirty="0">
                <a:latin typeface="メイリオ" panose="020B0604030504040204" pitchFamily="50" charset="-128"/>
                <a:ea typeface="メイリオ" panose="020B0604030504040204" pitchFamily="50" charset="-128"/>
                <a:cs typeface="Arial" panose="020B0604020202020204" pitchFamily="34" charset="0"/>
              </a:rPr>
              <a:t>それは、</a:t>
            </a:r>
            <a:r>
              <a:rPr lang="ja-JP" altLang="en-US" sz="2400" b="1" u="sng" dirty="0">
                <a:solidFill>
                  <a:srgbClr val="C00000"/>
                </a:solidFill>
                <a:latin typeface="メイリオ" panose="020B0604030504040204" pitchFamily="50" charset="-128"/>
                <a:ea typeface="メイリオ" panose="020B0604030504040204" pitchFamily="50" charset="-128"/>
                <a:cs typeface="Arial" panose="020B0604020202020204" pitchFamily="34" charset="0"/>
              </a:rPr>
              <a:t>「圧倒的な当事者意識」とその行動</a:t>
            </a:r>
            <a:endParaRPr lang="en-US" altLang="ja-JP" sz="2400" b="1" u="sng" dirty="0">
              <a:solidFill>
                <a:srgbClr val="C00000"/>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BAB59F15-F583-9363-105C-4B5450F04224}"/>
              </a:ext>
            </a:extLst>
          </p:cNvPr>
          <p:cNvSpPr txBox="1"/>
          <p:nvPr/>
        </p:nvSpPr>
        <p:spPr>
          <a:xfrm>
            <a:off x="12245" y="135657"/>
            <a:ext cx="9110186" cy="461665"/>
          </a:xfrm>
          <a:prstGeom prst="rect">
            <a:avLst/>
          </a:prstGeom>
          <a:noFill/>
        </p:spPr>
        <p:txBody>
          <a:bodyPr wrap="none" rtlCol="0">
            <a:spAutoFit/>
          </a:bodyPr>
          <a:lstStyle/>
          <a:p>
            <a:r>
              <a:rPr kumimoji="1" lang="ja-JP" altLang="en-US" sz="2400" b="1" dirty="0">
                <a:solidFill>
                  <a:schemeClr val="accent1">
                    <a:lumMod val="50000"/>
                  </a:schemeClr>
                </a:solidFill>
                <a:latin typeface="メイリオ" panose="020B0604030504040204" pitchFamily="50" charset="-128"/>
                <a:ea typeface="メイリオ" panose="020B0604030504040204" pitchFamily="50" charset="-128"/>
              </a:rPr>
              <a:t>金農・野球部員が卒業後、社会人で活躍するための基礎力とは？</a:t>
            </a:r>
          </a:p>
        </p:txBody>
      </p:sp>
    </p:spTree>
    <p:extLst>
      <p:ext uri="{BB962C8B-B14F-4D97-AF65-F5344CB8AC3E}">
        <p14:creationId xmlns:p14="http://schemas.microsoft.com/office/powerpoint/2010/main" val="91630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E824A22-3FF9-8C04-6F1D-7E934F13D5D8}"/>
              </a:ext>
            </a:extLst>
          </p:cNvPr>
          <p:cNvSpPr/>
          <p:nvPr/>
        </p:nvSpPr>
        <p:spPr>
          <a:xfrm>
            <a:off x="0" y="558635"/>
            <a:ext cx="9144000" cy="6600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71524E8-4E37-FEDD-83F6-52CA8DD1E77E}"/>
              </a:ext>
            </a:extLst>
          </p:cNvPr>
          <p:cNvSpPr/>
          <p:nvPr/>
        </p:nvSpPr>
        <p:spPr>
          <a:xfrm>
            <a:off x="0" y="615887"/>
            <a:ext cx="9144000" cy="560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7">
            <a:extLst>
              <a:ext uri="{FF2B5EF4-FFF2-40B4-BE49-F238E27FC236}">
                <a16:creationId xmlns:a16="http://schemas.microsoft.com/office/drawing/2014/main" id="{A4B4E785-8838-E9C8-7704-052829A177A8}"/>
              </a:ext>
            </a:extLst>
          </p:cNvPr>
          <p:cNvSpPr txBox="1">
            <a:spLocks noChangeArrowheads="1"/>
          </p:cNvSpPr>
          <p:nvPr/>
        </p:nvSpPr>
        <p:spPr bwMode="auto">
          <a:xfrm>
            <a:off x="1597838" y="5483881"/>
            <a:ext cx="63401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9pPr>
          </a:lstStyle>
          <a:p>
            <a:pPr>
              <a:spcBef>
                <a:spcPct val="0"/>
              </a:spcBef>
              <a:buFontTx/>
              <a:buNone/>
            </a:pPr>
            <a:r>
              <a:rPr lang="ja-JP" altLang="en-US" sz="2400" b="1" dirty="0">
                <a:solidFill>
                  <a:srgbClr val="C00000"/>
                </a:solidFill>
                <a:latin typeface="メイリオ" panose="020B0604030504040204" pitchFamily="50" charset="-128"/>
              </a:rPr>
              <a:t>人は「経験」を通じて多くのことを学習する</a:t>
            </a:r>
            <a:endParaRPr lang="en-US" altLang="ja-JP" sz="2400" b="1" dirty="0">
              <a:solidFill>
                <a:srgbClr val="C00000"/>
              </a:solidFill>
              <a:latin typeface="メイリオ" panose="020B0604030504040204" pitchFamily="50" charset="-128"/>
            </a:endParaRPr>
          </a:p>
        </p:txBody>
      </p:sp>
      <p:pic>
        <p:nvPicPr>
          <p:cNvPr id="4" name="図 3">
            <a:extLst>
              <a:ext uri="{FF2B5EF4-FFF2-40B4-BE49-F238E27FC236}">
                <a16:creationId xmlns:a16="http://schemas.microsoft.com/office/drawing/2014/main" id="{5B1DA83C-465B-8AA0-9A2D-805E6B157E07}"/>
              </a:ext>
            </a:extLst>
          </p:cNvPr>
          <p:cNvPicPr>
            <a:picLocks noChangeAspect="1"/>
          </p:cNvPicPr>
          <p:nvPr/>
        </p:nvPicPr>
        <p:blipFill>
          <a:blip r:embed="rId3"/>
          <a:stretch>
            <a:fillRect/>
          </a:stretch>
        </p:blipFill>
        <p:spPr>
          <a:xfrm>
            <a:off x="1597838" y="1784605"/>
            <a:ext cx="5892211" cy="3500589"/>
          </a:xfrm>
          <a:prstGeom prst="rect">
            <a:avLst/>
          </a:prstGeom>
        </p:spPr>
      </p:pic>
      <p:sp>
        <p:nvSpPr>
          <p:cNvPr id="6" name="テキスト ボックス 20">
            <a:extLst>
              <a:ext uri="{FF2B5EF4-FFF2-40B4-BE49-F238E27FC236}">
                <a16:creationId xmlns:a16="http://schemas.microsoft.com/office/drawing/2014/main" id="{ACF2CA88-E931-4997-F7E6-D9F14913AF67}"/>
              </a:ext>
            </a:extLst>
          </p:cNvPr>
          <p:cNvSpPr txBox="1">
            <a:spLocks noChangeArrowheads="1"/>
          </p:cNvSpPr>
          <p:nvPr/>
        </p:nvSpPr>
        <p:spPr bwMode="auto">
          <a:xfrm>
            <a:off x="1727592" y="1143286"/>
            <a:ext cx="5632704"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9pPr>
          </a:lstStyle>
          <a:p>
            <a:pPr algn="ctr" eaLnBrk="1" hangingPunct="1">
              <a:spcBef>
                <a:spcPct val="0"/>
              </a:spcBef>
              <a:buFontTx/>
              <a:buNone/>
            </a:pPr>
            <a:r>
              <a:rPr lang="ja-JP" altLang="en-US" sz="2400" b="1" dirty="0">
                <a:solidFill>
                  <a:schemeClr val="tx2"/>
                </a:solidFill>
                <a:latin typeface="メイリオ" panose="020B0604030504040204" pitchFamily="50" charset="-128"/>
                <a:cs typeface="Arial" panose="020B0604020202020204" pitchFamily="34" charset="0"/>
              </a:rPr>
              <a:t>７０：２０：１０の法則</a:t>
            </a:r>
            <a:endParaRPr lang="en-US" altLang="ja-JP" sz="2400" b="1" dirty="0">
              <a:solidFill>
                <a:schemeClr val="tx2"/>
              </a:solidFill>
              <a:latin typeface="メイリオ" panose="020B0604030504040204" pitchFamily="50"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987B8321-E62D-7352-31BC-E5DFE09EA49A}"/>
              </a:ext>
            </a:extLst>
          </p:cNvPr>
          <p:cNvSpPr txBox="1"/>
          <p:nvPr/>
        </p:nvSpPr>
        <p:spPr>
          <a:xfrm>
            <a:off x="12245" y="135657"/>
            <a:ext cx="6340197" cy="461665"/>
          </a:xfrm>
          <a:prstGeom prst="rect">
            <a:avLst/>
          </a:prstGeom>
          <a:noFill/>
        </p:spPr>
        <p:txBody>
          <a:bodyPr wrap="none" rtlCol="0">
            <a:spAutoFit/>
          </a:bodyPr>
          <a:lstStyle/>
          <a:p>
            <a:r>
              <a:rPr kumimoji="1" lang="ja-JP" altLang="en-US" sz="2400" b="1" dirty="0">
                <a:solidFill>
                  <a:schemeClr val="accent1">
                    <a:lumMod val="50000"/>
                  </a:schemeClr>
                </a:solidFill>
                <a:latin typeface="メイリオ" panose="020B0604030504040204" pitchFamily="50" charset="-128"/>
                <a:ea typeface="メイリオ" panose="020B0604030504040204" pitchFamily="50" charset="-128"/>
              </a:rPr>
              <a:t>野球を通じて、「主体性」を高める経験学習</a:t>
            </a:r>
          </a:p>
        </p:txBody>
      </p:sp>
    </p:spTree>
    <p:extLst>
      <p:ext uri="{BB962C8B-B14F-4D97-AF65-F5344CB8AC3E}">
        <p14:creationId xmlns:p14="http://schemas.microsoft.com/office/powerpoint/2010/main" val="167547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E824A22-3FF9-8C04-6F1D-7E934F13D5D8}"/>
              </a:ext>
            </a:extLst>
          </p:cNvPr>
          <p:cNvSpPr/>
          <p:nvPr/>
        </p:nvSpPr>
        <p:spPr>
          <a:xfrm>
            <a:off x="0" y="558635"/>
            <a:ext cx="9144000" cy="6600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71524E8-4E37-FEDD-83F6-52CA8DD1E77E}"/>
              </a:ext>
            </a:extLst>
          </p:cNvPr>
          <p:cNvSpPr/>
          <p:nvPr/>
        </p:nvSpPr>
        <p:spPr>
          <a:xfrm>
            <a:off x="0" y="615887"/>
            <a:ext cx="9144000" cy="560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7">
            <a:extLst>
              <a:ext uri="{FF2B5EF4-FFF2-40B4-BE49-F238E27FC236}">
                <a16:creationId xmlns:a16="http://schemas.microsoft.com/office/drawing/2014/main" id="{814330AA-CF36-9C2E-BAA4-B1BA5E4B1D4D}"/>
              </a:ext>
            </a:extLst>
          </p:cNvPr>
          <p:cNvSpPr txBox="1">
            <a:spLocks noChangeArrowheads="1"/>
          </p:cNvSpPr>
          <p:nvPr/>
        </p:nvSpPr>
        <p:spPr bwMode="auto">
          <a:xfrm>
            <a:off x="144185" y="1047620"/>
            <a:ext cx="54274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4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37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32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6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6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9pPr>
          </a:lstStyle>
          <a:p>
            <a:pPr algn="ctr">
              <a:spcBef>
                <a:spcPct val="0"/>
              </a:spcBef>
              <a:buFontTx/>
              <a:buNone/>
            </a:pPr>
            <a:r>
              <a:rPr lang="ja-JP" altLang="en-US" sz="2400" b="1" dirty="0">
                <a:latin typeface="メイリオ" panose="020B0604030504040204" pitchFamily="50" charset="-128"/>
              </a:rPr>
              <a:t>私たちは「経験」を通じて学習する</a:t>
            </a:r>
            <a:endParaRPr lang="en-US" altLang="ja-JP" sz="2400" b="1" dirty="0">
              <a:latin typeface="メイリオ" panose="020B0604030504040204" pitchFamily="50" charset="-128"/>
            </a:endParaRPr>
          </a:p>
        </p:txBody>
      </p:sp>
      <p:pic>
        <p:nvPicPr>
          <p:cNvPr id="3" name="図 2">
            <a:extLst>
              <a:ext uri="{FF2B5EF4-FFF2-40B4-BE49-F238E27FC236}">
                <a16:creationId xmlns:a16="http://schemas.microsoft.com/office/drawing/2014/main" id="{40B6FC93-C5A7-B829-7D05-7072D0255789}"/>
              </a:ext>
            </a:extLst>
          </p:cNvPr>
          <p:cNvPicPr>
            <a:picLocks noChangeAspect="1"/>
          </p:cNvPicPr>
          <p:nvPr/>
        </p:nvPicPr>
        <p:blipFill>
          <a:blip r:embed="rId3"/>
          <a:stretch>
            <a:fillRect/>
          </a:stretch>
        </p:blipFill>
        <p:spPr>
          <a:xfrm>
            <a:off x="4342686" y="1884943"/>
            <a:ext cx="4801314" cy="3628551"/>
          </a:xfrm>
          <a:prstGeom prst="rect">
            <a:avLst/>
          </a:prstGeom>
        </p:spPr>
      </p:pic>
      <p:sp>
        <p:nvSpPr>
          <p:cNvPr id="4" name="テキスト ボックス 17">
            <a:extLst>
              <a:ext uri="{FF2B5EF4-FFF2-40B4-BE49-F238E27FC236}">
                <a16:creationId xmlns:a16="http://schemas.microsoft.com/office/drawing/2014/main" id="{51EBE3C4-A5CF-05C2-1FBD-403C9A688956}"/>
              </a:ext>
            </a:extLst>
          </p:cNvPr>
          <p:cNvSpPr txBox="1">
            <a:spLocks noChangeArrowheads="1"/>
          </p:cNvSpPr>
          <p:nvPr/>
        </p:nvSpPr>
        <p:spPr bwMode="auto">
          <a:xfrm>
            <a:off x="144185" y="1635195"/>
            <a:ext cx="480131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4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37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32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6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6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6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1600" b="1" dirty="0">
                <a:latin typeface="メイリオ" panose="020B0604030504040204" pitchFamily="50" charset="-128"/>
                <a:cs typeface="Arial" panose="020B0604020202020204" pitchFamily="34" charset="0"/>
              </a:rPr>
              <a:t>　</a:t>
            </a:r>
            <a:r>
              <a:rPr lang="ja-JP" altLang="en-US" sz="2000" dirty="0">
                <a:latin typeface="メイリオ" panose="020B0604030504040204" pitchFamily="50" charset="-128"/>
                <a:cs typeface="Arial" panose="020B0604020202020204" pitchFamily="34" charset="0"/>
              </a:rPr>
              <a:t>①具体的経験をした後</a:t>
            </a:r>
            <a:endParaRPr lang="en-US" altLang="ja-JP" sz="2000" dirty="0">
              <a:latin typeface="メイリオ" panose="020B0604030504040204" pitchFamily="50" charset="-128"/>
              <a:cs typeface="Arial" panose="020B0604020202020204" pitchFamily="34" charset="0"/>
            </a:endParaRPr>
          </a:p>
          <a:p>
            <a:pPr eaLnBrk="1" hangingPunct="1">
              <a:spcBef>
                <a:spcPct val="0"/>
              </a:spcBef>
              <a:buFontTx/>
              <a:buNone/>
            </a:pPr>
            <a:r>
              <a:rPr lang="ja-JP" altLang="en-US" sz="2000" dirty="0">
                <a:latin typeface="メイリオ" panose="020B0604030504040204" pitchFamily="50" charset="-128"/>
                <a:cs typeface="Arial" panose="020B0604020202020204" pitchFamily="34" charset="0"/>
              </a:rPr>
              <a:t>　②その内容を「内省（振返り）」</a:t>
            </a:r>
            <a:endParaRPr lang="en-US" altLang="ja-JP" sz="2000" dirty="0">
              <a:latin typeface="メイリオ" panose="020B0604030504040204" pitchFamily="50" charset="-128"/>
              <a:cs typeface="Arial" panose="020B0604020202020204" pitchFamily="34" charset="0"/>
            </a:endParaRPr>
          </a:p>
          <a:p>
            <a:pPr eaLnBrk="1" hangingPunct="1">
              <a:spcBef>
                <a:spcPct val="0"/>
              </a:spcBef>
              <a:buFontTx/>
              <a:buNone/>
            </a:pPr>
            <a:r>
              <a:rPr lang="ja-JP" altLang="en-US" sz="2000" dirty="0">
                <a:latin typeface="メイリオ" panose="020B0604030504040204" pitchFamily="50" charset="-128"/>
                <a:cs typeface="Arial" panose="020B0604020202020204" pitchFamily="34" charset="0"/>
              </a:rPr>
              <a:t>　③そこから「教訓」を引き出して</a:t>
            </a:r>
            <a:endParaRPr lang="en-US" altLang="ja-JP" sz="2000" dirty="0">
              <a:latin typeface="メイリオ" panose="020B0604030504040204" pitchFamily="50" charset="-128"/>
              <a:cs typeface="Arial" panose="020B0604020202020204" pitchFamily="34" charset="0"/>
            </a:endParaRPr>
          </a:p>
          <a:p>
            <a:pPr eaLnBrk="1" hangingPunct="1">
              <a:spcBef>
                <a:spcPct val="0"/>
              </a:spcBef>
              <a:buFontTx/>
              <a:buNone/>
            </a:pPr>
            <a:r>
              <a:rPr lang="ja-JP" altLang="en-US" sz="2000" dirty="0">
                <a:latin typeface="メイリオ" panose="020B0604030504040204" pitchFamily="50" charset="-128"/>
                <a:cs typeface="Arial" panose="020B0604020202020204" pitchFamily="34" charset="0"/>
              </a:rPr>
              <a:t>　④その教訓から「自分の行動を修正」</a:t>
            </a:r>
            <a:endParaRPr lang="en-US" altLang="ja-JP" sz="2000" dirty="0">
              <a:latin typeface="メイリオ" panose="020B0604030504040204" pitchFamily="50" charset="-128"/>
              <a:cs typeface="Arial" panose="020B0604020202020204" pitchFamily="34" charset="0"/>
            </a:endParaRPr>
          </a:p>
          <a:p>
            <a:pPr eaLnBrk="1" hangingPunct="1">
              <a:spcBef>
                <a:spcPct val="0"/>
              </a:spcBef>
              <a:buFontTx/>
              <a:buNone/>
            </a:pPr>
            <a:r>
              <a:rPr lang="ja-JP" altLang="en-US" sz="2000" dirty="0">
                <a:latin typeface="メイリオ" panose="020B0604030504040204" pitchFamily="50" charset="-128"/>
                <a:cs typeface="Arial" panose="020B0604020202020204" pitchFamily="34" charset="0"/>
              </a:rPr>
              <a:t>　　「新しいやり方」を取り入れていく</a:t>
            </a:r>
            <a:endParaRPr lang="en-US" altLang="ja-JP" sz="2000" dirty="0">
              <a:latin typeface="メイリオ" panose="020B0604030504040204" pitchFamily="50" charset="-128"/>
              <a:cs typeface="Arial" panose="020B0604020202020204" pitchFamily="34" charset="0"/>
            </a:endParaRPr>
          </a:p>
        </p:txBody>
      </p:sp>
      <p:sp>
        <p:nvSpPr>
          <p:cNvPr id="6" name="テキスト ボックス 27">
            <a:extLst>
              <a:ext uri="{FF2B5EF4-FFF2-40B4-BE49-F238E27FC236}">
                <a16:creationId xmlns:a16="http://schemas.microsoft.com/office/drawing/2014/main" id="{464E04CE-2E96-7152-6B71-CFBA2BD4E804}"/>
              </a:ext>
            </a:extLst>
          </p:cNvPr>
          <p:cNvSpPr txBox="1">
            <a:spLocks noChangeArrowheads="1"/>
          </p:cNvSpPr>
          <p:nvPr/>
        </p:nvSpPr>
        <p:spPr bwMode="auto">
          <a:xfrm>
            <a:off x="418299" y="4010289"/>
            <a:ext cx="4153701" cy="938206"/>
          </a:xfrm>
          <a:prstGeom prst="rect">
            <a:avLst/>
          </a:prstGeom>
          <a:noFill/>
          <a:ln>
            <a:noFill/>
          </a:ln>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685800" eaLnBrk="0" fontAlgn="base" hangingPunct="0">
              <a:spcBef>
                <a:spcPct val="0"/>
              </a:spcBef>
              <a:spcAft>
                <a:spcPct val="0"/>
              </a:spcAft>
              <a:defRPr/>
            </a:pPr>
            <a:r>
              <a:rPr kumimoji="1" lang="ja-JP" altLang="en-US" sz="2400" b="1" u="sng" dirty="0">
                <a:solidFill>
                  <a:srgbClr val="C00000"/>
                </a:solidFill>
                <a:latin typeface="Meiryo UI" panose="020B0604030504040204" pitchFamily="50" charset="-128"/>
                <a:ea typeface="Meiryo UI" panose="020B0604030504040204" pitchFamily="50" charset="-128"/>
              </a:rPr>
              <a:t>経験学習サイクルをまわすことで</a:t>
            </a:r>
            <a:endParaRPr kumimoji="1" lang="en-US" altLang="ja-JP" sz="2400" b="1" u="sng" dirty="0">
              <a:solidFill>
                <a:srgbClr val="C00000"/>
              </a:solidFill>
              <a:latin typeface="Meiryo UI" panose="020B0604030504040204" pitchFamily="50" charset="-128"/>
              <a:ea typeface="Meiryo UI" panose="020B0604030504040204" pitchFamily="50" charset="-128"/>
            </a:endParaRPr>
          </a:p>
          <a:p>
            <a:pPr defTabSz="685800" eaLnBrk="0" fontAlgn="base" hangingPunct="0">
              <a:lnSpc>
                <a:spcPct val="150000"/>
              </a:lnSpc>
              <a:spcBef>
                <a:spcPct val="0"/>
              </a:spcBef>
              <a:spcAft>
                <a:spcPct val="0"/>
              </a:spcAft>
              <a:defRPr/>
            </a:pPr>
            <a:r>
              <a:rPr kumimoji="1" lang="ja-JP" altLang="en-US" sz="2400" b="1" u="sng" dirty="0">
                <a:solidFill>
                  <a:srgbClr val="C00000"/>
                </a:solidFill>
                <a:latin typeface="Meiryo UI" panose="020B0604030504040204" pitchFamily="50" charset="-128"/>
                <a:ea typeface="Meiryo UI" panose="020B0604030504040204" pitchFamily="50" charset="-128"/>
              </a:rPr>
              <a:t>振り返ることを「習慣化」する</a:t>
            </a:r>
          </a:p>
        </p:txBody>
      </p:sp>
      <p:pic>
        <p:nvPicPr>
          <p:cNvPr id="8" name="図 7">
            <a:extLst>
              <a:ext uri="{FF2B5EF4-FFF2-40B4-BE49-F238E27FC236}">
                <a16:creationId xmlns:a16="http://schemas.microsoft.com/office/drawing/2014/main" id="{20F4101D-7A15-18D0-6FDD-5AB6EEC2C50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171983" y="5280695"/>
            <a:ext cx="2142906" cy="1014996"/>
          </a:xfrm>
          <a:prstGeom prst="rect">
            <a:avLst/>
          </a:prstGeom>
        </p:spPr>
      </p:pic>
      <p:sp>
        <p:nvSpPr>
          <p:cNvPr id="7" name="テキスト ボックス 6">
            <a:extLst>
              <a:ext uri="{FF2B5EF4-FFF2-40B4-BE49-F238E27FC236}">
                <a16:creationId xmlns:a16="http://schemas.microsoft.com/office/drawing/2014/main" id="{A6D110C4-F39B-E67C-79C9-6039526A4408}"/>
              </a:ext>
            </a:extLst>
          </p:cNvPr>
          <p:cNvSpPr txBox="1"/>
          <p:nvPr/>
        </p:nvSpPr>
        <p:spPr>
          <a:xfrm>
            <a:off x="12245" y="135657"/>
            <a:ext cx="6340197" cy="461665"/>
          </a:xfrm>
          <a:prstGeom prst="rect">
            <a:avLst/>
          </a:prstGeom>
          <a:noFill/>
        </p:spPr>
        <p:txBody>
          <a:bodyPr wrap="none" rtlCol="0">
            <a:spAutoFit/>
          </a:bodyPr>
          <a:lstStyle/>
          <a:p>
            <a:r>
              <a:rPr kumimoji="1" lang="ja-JP" altLang="en-US" sz="2400" b="1" dirty="0">
                <a:solidFill>
                  <a:schemeClr val="accent1">
                    <a:lumMod val="50000"/>
                  </a:schemeClr>
                </a:solidFill>
                <a:latin typeface="メイリオ" panose="020B0604030504040204" pitchFamily="50" charset="-128"/>
                <a:ea typeface="メイリオ" panose="020B0604030504040204" pitchFamily="50" charset="-128"/>
              </a:rPr>
              <a:t>野球を通じて、「主体性」を高める経験学習</a:t>
            </a:r>
          </a:p>
        </p:txBody>
      </p:sp>
    </p:spTree>
    <p:extLst>
      <p:ext uri="{BB962C8B-B14F-4D97-AF65-F5344CB8AC3E}">
        <p14:creationId xmlns:p14="http://schemas.microsoft.com/office/powerpoint/2010/main" val="17255200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2399</TotalTime>
  <Words>275</Words>
  <Application>Microsoft Office PowerPoint</Application>
  <PresentationFormat>画面に合わせる (4:3)</PresentationFormat>
  <Paragraphs>26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大西 満</dc:creator>
  <cp:lastModifiedBy>大西 満</cp:lastModifiedBy>
  <cp:revision>155</cp:revision>
  <cp:lastPrinted>2022-08-22T13:11:06Z</cp:lastPrinted>
  <dcterms:created xsi:type="dcterms:W3CDTF">2022-06-06T21:12:45Z</dcterms:created>
  <dcterms:modified xsi:type="dcterms:W3CDTF">2023-03-08T02:27:28Z</dcterms:modified>
</cp:coreProperties>
</file>